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76DC3A4-5055-43AB-A0E4-CCFE7D951409}">
  <a:tblStyle styleId="{276DC3A4-5055-43AB-A0E4-CCFE7D95140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ffaella Pandozi" userId="b96abce8fd3f7efb" providerId="LiveId" clId="{94B3E36F-FE54-4E88-B5C0-2F9E5B317B79}"/>
    <pc:docChg chg="modSld">
      <pc:chgData name="Raffaella Pandozi" userId="b96abce8fd3f7efb" providerId="LiveId" clId="{94B3E36F-FE54-4E88-B5C0-2F9E5B317B79}" dt="2021-09-01T16:01:05.642" v="116" actId="20577"/>
      <pc:docMkLst>
        <pc:docMk/>
      </pc:docMkLst>
      <pc:sldChg chg="modSp mod">
        <pc:chgData name="Raffaella Pandozi" userId="b96abce8fd3f7efb" providerId="LiveId" clId="{94B3E36F-FE54-4E88-B5C0-2F9E5B317B79}" dt="2021-09-01T15:55:25.831" v="7" actId="20577"/>
        <pc:sldMkLst>
          <pc:docMk/>
          <pc:sldMk cId="0" sldId="256"/>
        </pc:sldMkLst>
        <pc:spChg chg="mod">
          <ac:chgData name="Raffaella Pandozi" userId="b96abce8fd3f7efb" providerId="LiveId" clId="{94B3E36F-FE54-4E88-B5C0-2F9E5B317B79}" dt="2021-09-01T15:55:25.831" v="7" actId="20577"/>
          <ac:spMkLst>
            <pc:docMk/>
            <pc:sldMk cId="0" sldId="256"/>
            <ac:spMk id="54" creationId="{00000000-0000-0000-0000-000000000000}"/>
          </ac:spMkLst>
        </pc:spChg>
      </pc:sldChg>
      <pc:sldChg chg="modSp mod">
        <pc:chgData name="Raffaella Pandozi" userId="b96abce8fd3f7efb" providerId="LiveId" clId="{94B3E36F-FE54-4E88-B5C0-2F9E5B317B79}" dt="2021-09-01T15:56:59.532" v="28" actId="20577"/>
        <pc:sldMkLst>
          <pc:docMk/>
          <pc:sldMk cId="0" sldId="257"/>
        </pc:sldMkLst>
        <pc:spChg chg="mod">
          <ac:chgData name="Raffaella Pandozi" userId="b96abce8fd3f7efb" providerId="LiveId" clId="{94B3E36F-FE54-4E88-B5C0-2F9E5B317B79}" dt="2021-09-01T15:56:59.532" v="28" actId="20577"/>
          <ac:spMkLst>
            <pc:docMk/>
            <pc:sldMk cId="0" sldId="257"/>
            <ac:spMk id="61" creationId="{00000000-0000-0000-0000-000000000000}"/>
          </ac:spMkLst>
        </pc:spChg>
      </pc:sldChg>
      <pc:sldChg chg="modSp mod">
        <pc:chgData name="Raffaella Pandozi" userId="b96abce8fd3f7efb" providerId="LiveId" clId="{94B3E36F-FE54-4E88-B5C0-2F9E5B317B79}" dt="2021-09-01T15:58:25.396" v="49" actId="20577"/>
        <pc:sldMkLst>
          <pc:docMk/>
          <pc:sldMk cId="0" sldId="258"/>
        </pc:sldMkLst>
        <pc:spChg chg="mod">
          <ac:chgData name="Raffaella Pandozi" userId="b96abce8fd3f7efb" providerId="LiveId" clId="{94B3E36F-FE54-4E88-B5C0-2F9E5B317B79}" dt="2021-09-01T15:58:25.396" v="49" actId="20577"/>
          <ac:spMkLst>
            <pc:docMk/>
            <pc:sldMk cId="0" sldId="258"/>
            <ac:spMk id="67" creationId="{00000000-0000-0000-0000-000000000000}"/>
          </ac:spMkLst>
        </pc:spChg>
      </pc:sldChg>
      <pc:sldChg chg="modSp mod">
        <pc:chgData name="Raffaella Pandozi" userId="b96abce8fd3f7efb" providerId="LiveId" clId="{94B3E36F-FE54-4E88-B5C0-2F9E5B317B79}" dt="2021-09-01T16:00:08.137" v="90" actId="20577"/>
        <pc:sldMkLst>
          <pc:docMk/>
          <pc:sldMk cId="0" sldId="259"/>
        </pc:sldMkLst>
        <pc:spChg chg="mod">
          <ac:chgData name="Raffaella Pandozi" userId="b96abce8fd3f7efb" providerId="LiveId" clId="{94B3E36F-FE54-4E88-B5C0-2F9E5B317B79}" dt="2021-09-01T15:58:40.407" v="53" actId="20577"/>
          <ac:spMkLst>
            <pc:docMk/>
            <pc:sldMk cId="0" sldId="259"/>
            <ac:spMk id="72" creationId="{00000000-0000-0000-0000-000000000000}"/>
          </ac:spMkLst>
        </pc:spChg>
        <pc:spChg chg="mod">
          <ac:chgData name="Raffaella Pandozi" userId="b96abce8fd3f7efb" providerId="LiveId" clId="{94B3E36F-FE54-4E88-B5C0-2F9E5B317B79}" dt="2021-09-01T16:00:08.137" v="90" actId="20577"/>
          <ac:spMkLst>
            <pc:docMk/>
            <pc:sldMk cId="0" sldId="259"/>
            <ac:spMk id="73" creationId="{00000000-0000-0000-0000-000000000000}"/>
          </ac:spMkLst>
        </pc:spChg>
      </pc:sldChg>
      <pc:sldChg chg="modSp mod">
        <pc:chgData name="Raffaella Pandozi" userId="b96abce8fd3f7efb" providerId="LiveId" clId="{94B3E36F-FE54-4E88-B5C0-2F9E5B317B79}" dt="2021-09-01T16:00:22.814" v="103" actId="20577"/>
        <pc:sldMkLst>
          <pc:docMk/>
          <pc:sldMk cId="0" sldId="261"/>
        </pc:sldMkLst>
        <pc:spChg chg="mod">
          <ac:chgData name="Raffaella Pandozi" userId="b96abce8fd3f7efb" providerId="LiveId" clId="{94B3E36F-FE54-4E88-B5C0-2F9E5B317B79}" dt="2021-09-01T16:00:22.814" v="103" actId="20577"/>
          <ac:spMkLst>
            <pc:docMk/>
            <pc:sldMk cId="0" sldId="261"/>
            <ac:spMk id="84" creationId="{00000000-0000-0000-0000-000000000000}"/>
          </ac:spMkLst>
        </pc:spChg>
      </pc:sldChg>
      <pc:sldChg chg="modSp mod">
        <pc:chgData name="Raffaella Pandozi" userId="b96abce8fd3f7efb" providerId="LiveId" clId="{94B3E36F-FE54-4E88-B5C0-2F9E5B317B79}" dt="2021-09-01T16:01:05.642" v="116" actId="20577"/>
        <pc:sldMkLst>
          <pc:docMk/>
          <pc:sldMk cId="0" sldId="262"/>
        </pc:sldMkLst>
        <pc:spChg chg="mod">
          <ac:chgData name="Raffaella Pandozi" userId="b96abce8fd3f7efb" providerId="LiveId" clId="{94B3E36F-FE54-4E88-B5C0-2F9E5B317B79}" dt="2021-09-01T16:01:05.642" v="116" actId="20577"/>
          <ac:spMkLst>
            <pc:docMk/>
            <pc:sldMk cId="0" sldId="262"/>
            <ac:spMk id="9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nd.org/pubs/research_reports/RR2415.html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ogidope.com/upt/ift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eronautica.difesa.it/organizzazione/REPARTI/addestrativi/Pagine/61Stormo.aspx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ec8e938de0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ec8e938de0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ec8e938de0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ec8e938de0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ec8e938de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ec8e938de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https://www.rand.org/pubs/research_reports/RR2415.html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ec8e938de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ec8e938de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ec8e938de0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ec8e938de0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https://bogidope.com/upt/ift/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https://www.baseops.net/militarypilot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ec8e938de0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ec8e938de0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ec8e938de0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ec8e938de0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http://www.aeronautica.difesa.it/organizzazione/REPARTI/addestrativi/Pagine/61Stormo.aspx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https://mondoaviazione.com/2021/07/24/quanto-costa-diventare-pilota-di-aerei-di-linea/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ec8e938de0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ec8e938de0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ec8e938de0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ec8e938de0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ec8e938de0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ec8e938de0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PILOT TRAINING "MADE IN ITALY" contro "MADE IN AMERICA" 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7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en" sz="5200">
                <a:solidFill>
                  <a:schemeClr val="dk1"/>
                </a:solidFill>
              </a:rPr>
              <a:t>DUE PERCORSI A CONFRONTO: DIFFERENZE E SOMIGLIANZE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Suggerimenti</a:t>
            </a:r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Conclusione</a:t>
            </a:r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Il Problema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L’Aeronautica Americana paga da $1.1M per addestrare un pilota di trasporto (C-17) fino a $10.9M per un pilota di caccia (F-22).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L’impegno formativo dura 10 anni dopo che troppi piloti vanno a lavorare per le compagnie aeree.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L’aeronautica deve trovare nuovi metodi piu’ economici ed efficienti per produrre nuovi piloti.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 Soluzione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L’Aeronautica Americana sta esplorando avanzamenti tecnologici (realtà virtuale) però ci sono stati già alcuni incidenti di piloti con meno ore in volo.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La soluzione può esistere in un pilot training fatto dai nostri alleati.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Studiando il percorso Italiano si potrebbe desumere qualche idea per rendere quello Americano più efficiente.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Pilot Training americano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Fase I: 18 ore di volo fatte in circa un mese. Il DA-20 ha un piccolo motore a pistoni ed e’ relativamente economico (~$1000 per ora) 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Fase II: 90 ore di volo in 6 mesi. Il T-6 ha un motore turboelica e il costo per questi 6 mesi e circa $370.000. Alla conclusione della fase II i piloti sono assegnati ai diversi percorsi (fighter, trasporto, elicotteri)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Fase III: I piloti di trasporto fanno 105 ore nel T-1 per $469.000. I piloti di caccia fanno 120 ore per $1.232.000.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Fase IV: I piloti vanno in basi diverse per imparare a pilotare l’aereo operativo finale. Questi corsi finali variano molto e i costi sono da $239.000 a $8.9M.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Pilot Training America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Pilot Training italiano</a:t>
            </a:r>
            <a:endParaRPr dirty="0"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Fase I: Screening Al termine della prima parte dell’addestramento (fase 1: screening), volta ad effettuare la selezione iniziale e ad accertare il grado di attitudine al volo, i giovani allievi conseguono il Brevetto di Pilota di Aeroplano (BPA) che costa 7.000 fino a oltre 15.000 euro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Fase II: Fatta in Italia, Francia, Spagna, USA, o Grecia - comune a tutti gli allievi piloti militari, è finalizzata alla individuazione delle linee su cui saranno impiegati (fighters, pilotaggio remoto RPA, elicotteri, trasporto)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Fase III: rivolta esclusivamente agli allievi piloti selezionati per le linee "Fighter" e "RPA", si conclude con il conseguimento del Brevetto di Pilota Militare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Pilot Training italiano</a:t>
            </a:r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Fase IV: propedeutica al successivo impiego sui velivoli Fighters (il corso è denominato Lead In to Fighter Training – LIFT)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Somiglianze</a:t>
            </a:r>
            <a:endParaRPr/>
          </a:p>
        </p:txBody>
      </p:sp>
      <p:graphicFrame>
        <p:nvGraphicFramePr>
          <p:cNvPr id="97" name="Google Shape;97;p20"/>
          <p:cNvGraphicFramePr/>
          <p:nvPr/>
        </p:nvGraphicFramePr>
        <p:xfrm>
          <a:off x="952500" y="1200775"/>
          <a:ext cx="7239000" cy="1188630"/>
        </p:xfrm>
        <a:graphic>
          <a:graphicData uri="http://schemas.openxmlformats.org/drawingml/2006/table">
            <a:tbl>
              <a:tblPr>
                <a:noFill/>
                <a:tableStyleId>{276DC3A4-5055-43AB-A0E4-CCFE7D951409}</a:tableStyleId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America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Italy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 Fasi con aeri diversi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 Fasi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Differenze</a:t>
            </a:r>
            <a:endParaRPr/>
          </a:p>
        </p:txBody>
      </p:sp>
      <p:graphicFrame>
        <p:nvGraphicFramePr>
          <p:cNvPr id="103" name="Google Shape;103;p21"/>
          <p:cNvGraphicFramePr/>
          <p:nvPr/>
        </p:nvGraphicFramePr>
        <p:xfrm>
          <a:off x="952500" y="1200775"/>
          <a:ext cx="7239000" cy="1401990"/>
        </p:xfrm>
        <a:graphic>
          <a:graphicData uri="http://schemas.openxmlformats.org/drawingml/2006/table">
            <a:tbl>
              <a:tblPr>
                <a:noFill/>
                <a:tableStyleId>{276DC3A4-5055-43AB-A0E4-CCFE7D951409}</a:tableStyleId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America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Italy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Tutti fanno pilot training in America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Studenti vanno in American, Spagna, Grecia, Francia o rimangono in Itaia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541</Words>
  <Application>Microsoft Office PowerPoint</Application>
  <PresentationFormat>Presentazione su schermo (16:9)</PresentationFormat>
  <Paragraphs>39</Paragraphs>
  <Slides>11</Slides>
  <Notes>11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3" baseType="lpstr">
      <vt:lpstr>Arial</vt:lpstr>
      <vt:lpstr>Simple Light</vt:lpstr>
      <vt:lpstr>PILOT TRAINING "MADE IN ITALY" contro "MADE IN AMERICA" </vt:lpstr>
      <vt:lpstr>Il Problema</vt:lpstr>
      <vt:lpstr>La Soluzione</vt:lpstr>
      <vt:lpstr>Pilot Training americano</vt:lpstr>
      <vt:lpstr>Pilot Training America</vt:lpstr>
      <vt:lpstr>Pilot Training italiano</vt:lpstr>
      <vt:lpstr>Pilot Training italiano</vt:lpstr>
      <vt:lpstr>Somiglianze</vt:lpstr>
      <vt:lpstr>Differenze</vt:lpstr>
      <vt:lpstr>Suggerimenti</vt:lpstr>
      <vt:lpstr>Conclusione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PILOT TRAINING "MADE IN ITALY" contro "MADE IN AMERICA" </dc:title>
  <cp:lastModifiedBy>Raffaella Pandozi</cp:lastModifiedBy>
  <cp:revision>1</cp:revision>
  <dcterms:modified xsi:type="dcterms:W3CDTF">2021-09-01T16:01:11Z</dcterms:modified>
</cp:coreProperties>
</file>